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7" r:id="rId5"/>
    <p:sldId id="258" r:id="rId6"/>
    <p:sldId id="261" r:id="rId7"/>
    <p:sldId id="263" r:id="rId8"/>
    <p:sldId id="262" r:id="rId9"/>
    <p:sldId id="264" r:id="rId10"/>
    <p:sldId id="266" r:id="rId11"/>
    <p:sldId id="265" r:id="rId12"/>
    <p:sldId id="267" r:id="rId13"/>
    <p:sldId id="268" r:id="rId14"/>
    <p:sldId id="269" r:id="rId15"/>
    <p:sldId id="270" r:id="rId16"/>
    <p:sldId id="271" r:id="rId17"/>
    <p:sldId id="272" r:id="rId18"/>
    <p:sldId id="276" r:id="rId19"/>
    <p:sldId id="275" r:id="rId20"/>
    <p:sldId id="277" r:id="rId21"/>
    <p:sldId id="274" r:id="rId22"/>
    <p:sldId id="273"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7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F80035F-180E-4D6A-9B62-3173886FB81F}" type="datetimeFigureOut">
              <a:rPr lang="en-US" smtClean="0"/>
              <a:pPr/>
              <a:t>5/31/2012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DDC4096-473A-470B-AC05-F97031EC95E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DDC4096-473A-470B-AC05-F97031EC95E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DDC4096-473A-470B-AC05-F97031EC95E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DDC4096-473A-470B-AC05-F97031EC95EE}"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EDDC4096-473A-470B-AC05-F97031EC95E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DDC4096-473A-470B-AC05-F97031EC95EE}"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EDDC4096-473A-470B-AC05-F97031EC95E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EDDC4096-473A-470B-AC05-F97031EC95EE}"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F80035F-180E-4D6A-9B62-3173886FB81F}" type="datetimeFigureOut">
              <a:rPr lang="en-US" smtClean="0"/>
              <a:pPr/>
              <a:t>5/31/2012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EDDC4096-473A-470B-AC05-F97031EC95E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F80035F-180E-4D6A-9B62-3173886FB81F}" type="datetimeFigureOut">
              <a:rPr lang="en-US" smtClean="0"/>
              <a:pPr/>
              <a:t>5/31/2012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EDDC4096-473A-470B-AC05-F97031EC95E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F80035F-180E-4D6A-9B62-3173886FB81F}" type="datetimeFigureOut">
              <a:rPr lang="en-US" smtClean="0"/>
              <a:pPr/>
              <a:t>5/31/2012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DDC4096-473A-470B-AC05-F97031EC95E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80035F-180E-4D6A-9B62-3173886FB81F}" type="datetimeFigureOut">
              <a:rPr lang="en-US" smtClean="0"/>
              <a:pPr/>
              <a:t>5/31/2012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DDC4096-473A-470B-AC05-F97031EC95E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youtube.com/watch?v=Q9Udj2QfO_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independent.co.uk/news/science/scientists-link-obesity-to-thrifty-gene-of-our-ancestors-596874.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hyperlink" Target="http://www.nhlbisupport.com/bm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OBESITY</a:t>
            </a:r>
            <a:endParaRPr lang="en-GB" dirty="0"/>
          </a:p>
        </p:txBody>
      </p:sp>
      <p:sp>
        <p:nvSpPr>
          <p:cNvPr id="3" name="Subtitle 2"/>
          <p:cNvSpPr>
            <a:spLocks noGrp="1"/>
          </p:cNvSpPr>
          <p:nvPr>
            <p:ph type="subTitle" idx="1"/>
          </p:nvPr>
        </p:nvSpPr>
        <p:spPr/>
        <p:txBody>
          <a:bodyPr>
            <a:normAutofit fontScale="70000" lnSpcReduction="20000"/>
          </a:bodyPr>
          <a:lstStyle/>
          <a:p>
            <a:r>
              <a:rPr lang="en-GB" dirty="0" smtClean="0">
                <a:hlinkClick r:id="rId2"/>
              </a:rPr>
              <a:t>http://www.youtube.com/watch?v=Q9Udj2QfO_U</a:t>
            </a:r>
            <a:endParaRPr lang="en-GB" dirty="0" smtClean="0"/>
          </a:p>
          <a:p>
            <a:r>
              <a:rPr lang="en-GB" u="sng" dirty="0" smtClean="0"/>
              <a:t>NOTE</a:t>
            </a:r>
            <a:r>
              <a:rPr lang="en-GB" dirty="0" smtClean="0"/>
              <a:t>: Obesity is included in the ICD-10 but not in the DSM-IV as </a:t>
            </a:r>
            <a:r>
              <a:rPr lang="en-GB" i="1" dirty="0" smtClean="0"/>
              <a:t>it has not been established that it is consistently associated with a psychological or behavioural syndrome (APA, 2000)</a:t>
            </a:r>
            <a:r>
              <a:rPr lang="en-GB" dirty="0" smtClean="0"/>
              <a:t> </a:t>
            </a:r>
            <a:endParaRPr lang="en-GB" dirty="0"/>
          </a:p>
        </p:txBody>
      </p:sp>
      <p:sp>
        <p:nvSpPr>
          <p:cNvPr id="4" name="TextBox 3"/>
          <p:cNvSpPr txBox="1"/>
          <p:nvPr/>
        </p:nvSpPr>
        <p:spPr>
          <a:xfrm>
            <a:off x="857224" y="714356"/>
            <a:ext cx="2357454" cy="923330"/>
          </a:xfrm>
          <a:prstGeom prst="rect">
            <a:avLst/>
          </a:prstGeom>
          <a:solidFill>
            <a:srgbClr val="00B050"/>
          </a:solidFill>
          <a:ln>
            <a:solidFill>
              <a:schemeClr val="accent1"/>
            </a:solidFill>
          </a:ln>
        </p:spPr>
        <p:txBody>
          <a:bodyPr wrap="square" rtlCol="0">
            <a:spAutoFit/>
          </a:bodyPr>
          <a:lstStyle/>
          <a:p>
            <a:r>
              <a:rPr lang="en-GB" dirty="0" smtClean="0"/>
              <a:t>ICD = International Classification of Diseases</a:t>
            </a:r>
            <a:endParaRPr lang="en-GB" dirty="0"/>
          </a:p>
        </p:txBody>
      </p:sp>
      <p:cxnSp>
        <p:nvCxnSpPr>
          <p:cNvPr id="6" name="Straight Arrow Connector 5"/>
          <p:cNvCxnSpPr/>
          <p:nvPr/>
        </p:nvCxnSpPr>
        <p:spPr>
          <a:xfrm>
            <a:off x="2285984" y="1714488"/>
            <a:ext cx="2571768" cy="2286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4143372" y="4143380"/>
            <a:ext cx="3357586"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428728" y="5786454"/>
            <a:ext cx="2928958" cy="923330"/>
          </a:xfrm>
          <a:prstGeom prst="rect">
            <a:avLst/>
          </a:prstGeom>
          <a:solidFill>
            <a:srgbClr val="00B050"/>
          </a:solidFill>
          <a:ln>
            <a:solidFill>
              <a:schemeClr val="accent1"/>
            </a:solidFill>
          </a:ln>
        </p:spPr>
        <p:txBody>
          <a:bodyPr wrap="square" rtlCol="0">
            <a:spAutoFit/>
          </a:bodyPr>
          <a:lstStyle/>
          <a:p>
            <a:r>
              <a:rPr lang="en-GB" dirty="0" smtClean="0"/>
              <a:t>DSM= Diagnostic and Statistical Manual of mental disorders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GB" dirty="0" smtClean="0"/>
              <a:t>-Today it is believed that many people eat in response to their mood, regardless of their size</a:t>
            </a:r>
          </a:p>
          <a:p>
            <a:pPr>
              <a:buNone/>
            </a:pPr>
            <a:r>
              <a:rPr lang="en-GB" dirty="0" smtClean="0"/>
              <a:t>+</a:t>
            </a:r>
            <a:r>
              <a:rPr lang="en-GB" dirty="0" err="1" smtClean="0"/>
              <a:t>Herman&amp;Mack</a:t>
            </a:r>
            <a:r>
              <a:rPr lang="en-GB" dirty="0" smtClean="0"/>
              <a:t> “preload\taste-test” confirms </a:t>
            </a:r>
            <a:r>
              <a:rPr lang="en-GB" dirty="0" err="1" smtClean="0"/>
              <a:t>retraint</a:t>
            </a:r>
            <a:r>
              <a:rPr lang="en-GB" dirty="0" smtClean="0"/>
              <a:t> theory</a:t>
            </a:r>
          </a:p>
          <a:p>
            <a:pPr>
              <a:buNone/>
            </a:pPr>
            <a:r>
              <a:rPr lang="en-GB" dirty="0" smtClean="0"/>
              <a:t>+ this helps explain why many people tend to regain weight after dieting</a:t>
            </a:r>
          </a:p>
          <a:p>
            <a:pPr>
              <a:buNone/>
            </a:pPr>
            <a:r>
              <a:rPr lang="en-GB" dirty="0" smtClean="0"/>
              <a:t>-not all dieters regain weight (Ogden, 2000)</a:t>
            </a:r>
          </a:p>
          <a:p>
            <a:pPr>
              <a:buNone/>
            </a:pPr>
            <a:r>
              <a:rPr lang="en-GB" dirty="0" smtClean="0"/>
              <a:t>-issues with causality: overeating might be the cause of low mood rather than the consequence!!</a:t>
            </a:r>
          </a:p>
          <a:p>
            <a:endParaRPr lang="en-GB" dirty="0"/>
          </a:p>
        </p:txBody>
      </p:sp>
      <p:sp>
        <p:nvSpPr>
          <p:cNvPr id="3" name="Title 2"/>
          <p:cNvSpPr>
            <a:spLocks noGrp="1"/>
          </p:cNvSpPr>
          <p:nvPr>
            <p:ph type="title"/>
          </p:nvPr>
        </p:nvSpPr>
        <p:spPr/>
        <p:txBody>
          <a:bodyPr>
            <a:normAutofit fontScale="90000"/>
          </a:bodyPr>
          <a:lstStyle/>
          <a:p>
            <a:r>
              <a:rPr lang="en-GB" dirty="0" smtClean="0"/>
              <a:t>Emotional and restrained eating – evaluation (cont.)</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28736"/>
            <a:ext cx="8086756" cy="5162382"/>
          </a:xfrm>
        </p:spPr>
        <p:txBody>
          <a:bodyPr>
            <a:normAutofit fontScale="92500" lnSpcReduction="20000"/>
          </a:bodyPr>
          <a:lstStyle/>
          <a:p>
            <a:r>
              <a:rPr lang="en-GB" dirty="0" smtClean="0"/>
              <a:t>Approaches</a:t>
            </a:r>
          </a:p>
          <a:p>
            <a:pPr lvl="1"/>
            <a:r>
              <a:rPr lang="en-GB" dirty="0" smtClean="0"/>
              <a:t> alternative explanations (</a:t>
            </a:r>
            <a:r>
              <a:rPr lang="en-GB" dirty="0" err="1" smtClean="0"/>
              <a:t>eg</a:t>
            </a:r>
            <a:r>
              <a:rPr lang="en-GB" dirty="0" smtClean="0"/>
              <a:t> social; cognitive)</a:t>
            </a:r>
          </a:p>
          <a:p>
            <a:pPr lvl="1"/>
            <a:r>
              <a:rPr lang="en-GB" dirty="0" smtClean="0"/>
              <a:t>Cognitive approach: motivation CAN reflect action (social cognition models)</a:t>
            </a:r>
          </a:p>
          <a:p>
            <a:pPr lvl="1"/>
            <a:r>
              <a:rPr lang="en-GB" dirty="0" smtClean="0"/>
              <a:t>Social approach: importance of cultural factors and availability</a:t>
            </a:r>
          </a:p>
          <a:p>
            <a:r>
              <a:rPr lang="en-GB" dirty="0" smtClean="0"/>
              <a:t>Issues</a:t>
            </a:r>
          </a:p>
          <a:p>
            <a:pPr lvl="1"/>
            <a:r>
              <a:rPr lang="en-GB" dirty="0" smtClean="0"/>
              <a:t>Ethical issues – causing guilt in obese individuals + issues with preload\taste-test</a:t>
            </a:r>
          </a:p>
          <a:p>
            <a:pPr lvl="1"/>
            <a:r>
              <a:rPr lang="en-GB" dirty="0" smtClean="0"/>
              <a:t>Gender bias</a:t>
            </a:r>
          </a:p>
          <a:p>
            <a:r>
              <a:rPr lang="en-GB" dirty="0" smtClean="0"/>
              <a:t>Debates</a:t>
            </a:r>
          </a:p>
          <a:p>
            <a:pPr lvl="1"/>
            <a:r>
              <a:rPr lang="en-GB" dirty="0" smtClean="0"/>
              <a:t>Free will </a:t>
            </a:r>
            <a:r>
              <a:rPr lang="en-GB" dirty="0" err="1" smtClean="0"/>
              <a:t>vs</a:t>
            </a:r>
            <a:r>
              <a:rPr lang="en-GB" dirty="0" smtClean="0"/>
              <a:t> determinism</a:t>
            </a:r>
          </a:p>
          <a:p>
            <a:pPr lvl="1"/>
            <a:r>
              <a:rPr lang="en-GB" dirty="0" smtClean="0"/>
              <a:t>Nature </a:t>
            </a:r>
            <a:r>
              <a:rPr lang="en-GB" dirty="0" err="1" smtClean="0"/>
              <a:t>vs</a:t>
            </a:r>
            <a:r>
              <a:rPr lang="en-GB" dirty="0" smtClean="0"/>
              <a:t> nurture</a:t>
            </a:r>
          </a:p>
          <a:p>
            <a:r>
              <a:rPr lang="en-GB" dirty="0" smtClean="0"/>
              <a:t>AO3</a:t>
            </a:r>
          </a:p>
          <a:p>
            <a:pPr lvl="1"/>
            <a:r>
              <a:rPr lang="en-GB" dirty="0" smtClean="0"/>
              <a:t>Lack of ecological validity (artificial setting)</a:t>
            </a:r>
          </a:p>
          <a:p>
            <a:pPr lvl="1"/>
            <a:r>
              <a:rPr lang="en-GB" dirty="0" smtClean="0"/>
              <a:t>PPs mostly females (lack of </a:t>
            </a:r>
            <a:r>
              <a:rPr lang="en-GB" dirty="0" err="1" smtClean="0"/>
              <a:t>generalisability</a:t>
            </a:r>
            <a:r>
              <a:rPr lang="en-GB" dirty="0" smtClean="0"/>
              <a:t>)</a:t>
            </a:r>
          </a:p>
          <a:p>
            <a:pPr lvl="1"/>
            <a:endParaRPr lang="en-GB" dirty="0"/>
          </a:p>
        </p:txBody>
      </p:sp>
      <p:sp>
        <p:nvSpPr>
          <p:cNvPr id="3" name="Title 2"/>
          <p:cNvSpPr>
            <a:spLocks noGrp="1"/>
          </p:cNvSpPr>
          <p:nvPr>
            <p:ph type="title"/>
          </p:nvPr>
        </p:nvSpPr>
        <p:spPr/>
        <p:txBody>
          <a:bodyPr>
            <a:normAutofit fontScale="90000"/>
          </a:bodyPr>
          <a:lstStyle/>
          <a:p>
            <a:r>
              <a:rPr lang="en-GB" dirty="0" smtClean="0"/>
              <a:t>Emotional and restrained eating –IDAs and AO3s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Eating an objectively large amount of food while experiencing a subjective sense of lack of control</a:t>
            </a:r>
          </a:p>
          <a:p>
            <a:r>
              <a:rPr lang="en-GB" dirty="0" smtClean="0"/>
              <a:t>Usually develops during late adolescence or early  adulthood</a:t>
            </a:r>
          </a:p>
          <a:p>
            <a:r>
              <a:rPr lang="en-GB" dirty="0" smtClean="0"/>
              <a:t>It is usually associated with high levels of depression, low self-esteem and body dissatisfaction</a:t>
            </a:r>
          </a:p>
          <a:p>
            <a:endParaRPr lang="en-GB" dirty="0"/>
          </a:p>
        </p:txBody>
      </p:sp>
      <p:sp>
        <p:nvSpPr>
          <p:cNvPr id="3" name="Title 2"/>
          <p:cNvSpPr>
            <a:spLocks noGrp="1"/>
          </p:cNvSpPr>
          <p:nvPr>
            <p:ph type="title"/>
          </p:nvPr>
        </p:nvSpPr>
        <p:spPr/>
        <p:txBody>
          <a:bodyPr/>
          <a:lstStyle/>
          <a:p>
            <a:r>
              <a:rPr lang="en-GB" dirty="0" smtClean="0"/>
              <a:t>Binge-eating disorder</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142984"/>
            <a:ext cx="8429684" cy="4733754"/>
          </a:xfrm>
        </p:spPr>
        <p:txBody>
          <a:bodyPr>
            <a:normAutofit fontScale="92500" lnSpcReduction="10000"/>
          </a:bodyPr>
          <a:lstStyle/>
          <a:p>
            <a:r>
              <a:rPr lang="en-GB" dirty="0" smtClean="0"/>
              <a:t>Wardle (1999) behind the food addiction model of obesity is a </a:t>
            </a:r>
            <a:r>
              <a:rPr lang="en-GB" u="sng" dirty="0" smtClean="0"/>
              <a:t>model of addiction </a:t>
            </a:r>
          </a:p>
          <a:p>
            <a:pPr lvl="1"/>
            <a:r>
              <a:rPr lang="en-GB" dirty="0" smtClean="0"/>
              <a:t>Exposure to a substance =&gt; changes to the CNS</a:t>
            </a:r>
          </a:p>
          <a:p>
            <a:pPr lvl="1"/>
            <a:r>
              <a:rPr lang="en-GB" dirty="0" smtClean="0"/>
              <a:t>This explains withdrawal symptoms and craving</a:t>
            </a:r>
          </a:p>
          <a:p>
            <a:r>
              <a:rPr lang="en-GB" dirty="0" smtClean="0"/>
              <a:t>Behaviourist approach: eating is maintained as a consequence of negative reinforcement associated with the avoidance\relief of withdrawal symptoms</a:t>
            </a:r>
          </a:p>
          <a:p>
            <a:r>
              <a:rPr lang="en-GB" dirty="0" smtClean="0"/>
              <a:t>Eating a small amount of the addictive food can trigger a binge...</a:t>
            </a:r>
          </a:p>
          <a:p>
            <a:r>
              <a:rPr lang="en-GB" dirty="0" smtClean="0"/>
              <a:t>Carbohydrate craving hypothesis</a:t>
            </a:r>
          </a:p>
          <a:p>
            <a:r>
              <a:rPr lang="en-GB" dirty="0" smtClean="0"/>
              <a:t>Although obese people don’t seem to eat necessarily more carbohydrates, but have a preference for sweet, fatty foods</a:t>
            </a:r>
            <a:endParaRPr lang="en-GB" dirty="0"/>
          </a:p>
        </p:txBody>
      </p:sp>
      <p:sp>
        <p:nvSpPr>
          <p:cNvPr id="3" name="Title 2"/>
          <p:cNvSpPr>
            <a:spLocks noGrp="1"/>
          </p:cNvSpPr>
          <p:nvPr>
            <p:ph type="title"/>
          </p:nvPr>
        </p:nvSpPr>
        <p:spPr>
          <a:xfrm>
            <a:off x="428596" y="142852"/>
            <a:ext cx="8229600" cy="1143000"/>
          </a:xfrm>
        </p:spPr>
        <p:txBody>
          <a:bodyPr/>
          <a:lstStyle/>
          <a:p>
            <a:r>
              <a:rPr lang="en-GB" dirty="0" smtClean="0"/>
              <a:t>Food addiction</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err="1" smtClean="0"/>
              <a:t>Stunkard</a:t>
            </a:r>
            <a:r>
              <a:rPr lang="en-GB" dirty="0" smtClean="0"/>
              <a:t> et al (1955)</a:t>
            </a:r>
          </a:p>
          <a:p>
            <a:pPr lvl="1"/>
            <a:r>
              <a:rPr lang="en-GB" dirty="0" smtClean="0"/>
              <a:t>Evening </a:t>
            </a:r>
            <a:r>
              <a:rPr lang="en-GB" dirty="0" err="1" smtClean="0"/>
              <a:t>hyperphagia</a:t>
            </a:r>
            <a:r>
              <a:rPr lang="en-GB" dirty="0" smtClean="0"/>
              <a:t>: consumption of at least 1\4 of total daily calories after evening meal</a:t>
            </a:r>
          </a:p>
          <a:p>
            <a:pPr lvl="1"/>
            <a:r>
              <a:rPr lang="en-GB" dirty="0" smtClean="0"/>
              <a:t>Insomnia (especially difficulties falling asleep)</a:t>
            </a:r>
          </a:p>
          <a:p>
            <a:pPr lvl="1"/>
            <a:r>
              <a:rPr lang="en-GB" dirty="0" smtClean="0"/>
              <a:t>Morning anorexia (no breakfast)</a:t>
            </a:r>
          </a:p>
          <a:p>
            <a:pPr lvl="1"/>
            <a:r>
              <a:rPr lang="en-GB" dirty="0" smtClean="0"/>
              <a:t>Recurring awakenings and failure to fall back asleep without eating or drinking</a:t>
            </a:r>
          </a:p>
          <a:p>
            <a:r>
              <a:rPr lang="en-GB" dirty="0" smtClean="0"/>
              <a:t>NES seems to be more common in obese people than the general population</a:t>
            </a:r>
          </a:p>
          <a:p>
            <a:r>
              <a:rPr lang="en-GB" dirty="0" smtClean="0"/>
              <a:t>BUT there is little evidence of a relationship between NES and obesity</a:t>
            </a:r>
          </a:p>
          <a:p>
            <a:endParaRPr lang="en-GB" dirty="0" smtClean="0"/>
          </a:p>
          <a:p>
            <a:pPr lvl="1"/>
            <a:endParaRPr lang="en-GB" dirty="0"/>
          </a:p>
        </p:txBody>
      </p:sp>
      <p:sp>
        <p:nvSpPr>
          <p:cNvPr id="3" name="Title 2"/>
          <p:cNvSpPr>
            <a:spLocks noGrp="1"/>
          </p:cNvSpPr>
          <p:nvPr>
            <p:ph type="title"/>
          </p:nvPr>
        </p:nvSpPr>
        <p:spPr/>
        <p:txBody>
          <a:bodyPr/>
          <a:lstStyle/>
          <a:p>
            <a:r>
              <a:rPr lang="en-GB" dirty="0" smtClean="0"/>
              <a:t>Night eating syndrome (NES)</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It is unclear whether reduced physical activity is a cause or a consequence of obesity</a:t>
            </a:r>
          </a:p>
          <a:p>
            <a:r>
              <a:rPr lang="en-GB" dirty="0" smtClean="0"/>
              <a:t>Psychosocial factors implicated with lack of exercise:</a:t>
            </a:r>
          </a:p>
          <a:p>
            <a:pPr lvl="1"/>
            <a:r>
              <a:rPr lang="en-GB" dirty="0" smtClean="0"/>
              <a:t>Perceptions of competence</a:t>
            </a:r>
          </a:p>
          <a:p>
            <a:pPr lvl="1"/>
            <a:r>
              <a:rPr lang="en-GB" dirty="0" smtClean="0"/>
              <a:t>Fear of displaying body in a public setting</a:t>
            </a:r>
          </a:p>
          <a:p>
            <a:r>
              <a:rPr lang="en-GB" dirty="0" smtClean="0"/>
              <a:t>Other reasons might be lack of opportunities\need </a:t>
            </a:r>
          </a:p>
          <a:p>
            <a:pPr lvl="1"/>
            <a:r>
              <a:rPr lang="en-GB" dirty="0" err="1" smtClean="0"/>
              <a:t>eg</a:t>
            </a:r>
            <a:r>
              <a:rPr lang="en-GB" dirty="0" smtClean="0"/>
              <a:t> using car and public transport + </a:t>
            </a:r>
            <a:r>
              <a:rPr lang="en-GB" dirty="0" err="1" smtClean="0"/>
              <a:t>tv</a:t>
            </a:r>
            <a:r>
              <a:rPr lang="en-GB" dirty="0" smtClean="0"/>
              <a:t> - p.181 book </a:t>
            </a:r>
            <a:r>
              <a:rPr lang="en-GB" dirty="0" err="1" smtClean="0"/>
              <a:t>Prentice&amp;Jebb</a:t>
            </a:r>
            <a:r>
              <a:rPr lang="en-GB" dirty="0" smtClean="0"/>
              <a:t> (1995)</a:t>
            </a:r>
          </a:p>
          <a:p>
            <a:pPr lvl="1"/>
            <a:r>
              <a:rPr lang="en-GB" dirty="0" smtClean="0"/>
              <a:t>Move from agricultural to industrial society</a:t>
            </a:r>
          </a:p>
          <a:p>
            <a:pPr lvl="1"/>
            <a:endParaRPr lang="en-GB" dirty="0" smtClean="0"/>
          </a:p>
          <a:p>
            <a:pPr lvl="1"/>
            <a:endParaRPr lang="en-GB" dirty="0"/>
          </a:p>
        </p:txBody>
      </p:sp>
      <p:sp>
        <p:nvSpPr>
          <p:cNvPr id="3" name="Title 2"/>
          <p:cNvSpPr>
            <a:spLocks noGrp="1"/>
          </p:cNvSpPr>
          <p:nvPr>
            <p:ph type="title"/>
          </p:nvPr>
        </p:nvSpPr>
        <p:spPr/>
        <p:txBody>
          <a:bodyPr>
            <a:normAutofit fontScale="90000"/>
          </a:bodyPr>
          <a:lstStyle/>
          <a:p>
            <a:r>
              <a:rPr lang="en-GB" dirty="0" smtClean="0"/>
              <a:t>Psychological factors influencing physical activity</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err="1" smtClean="0"/>
              <a:t>Rissanen</a:t>
            </a:r>
            <a:r>
              <a:rPr lang="en-GB" dirty="0" smtClean="0"/>
              <a:t> et al. (1991) examined the association between levels of physical activity and excess weight gain of 12000 adults over 5 years </a:t>
            </a:r>
          </a:p>
          <a:p>
            <a:pPr lvl="1"/>
            <a:r>
              <a:rPr lang="en-GB" dirty="0" smtClean="0"/>
              <a:t>Results: lower levels of activity were a greater risk factor for weight gain than any other baseline measure!</a:t>
            </a:r>
          </a:p>
          <a:p>
            <a:pPr lvl="1"/>
            <a:r>
              <a:rPr lang="en-GB" dirty="0" smtClean="0"/>
              <a:t>BUT there could be a 3</a:t>
            </a:r>
            <a:r>
              <a:rPr lang="en-GB" baseline="30000" dirty="0" smtClean="0"/>
              <a:t>rd</a:t>
            </a:r>
            <a:r>
              <a:rPr lang="en-GB" dirty="0" smtClean="0"/>
              <a:t> factor involved (</a:t>
            </a:r>
            <a:r>
              <a:rPr lang="en-GB" dirty="0" err="1" smtClean="0"/>
              <a:t>eg</a:t>
            </a:r>
            <a:r>
              <a:rPr lang="en-GB" dirty="0" smtClean="0"/>
              <a:t> those with low activity were women with young children so that could explain weight gain...)</a:t>
            </a:r>
          </a:p>
        </p:txBody>
      </p:sp>
      <p:sp>
        <p:nvSpPr>
          <p:cNvPr id="3" name="Title 2"/>
          <p:cNvSpPr>
            <a:spLocks noGrp="1"/>
          </p:cNvSpPr>
          <p:nvPr>
            <p:ph type="title"/>
          </p:nvPr>
        </p:nvSpPr>
        <p:spPr/>
        <p:txBody>
          <a:bodyPr>
            <a:normAutofit fontScale="90000"/>
          </a:bodyPr>
          <a:lstStyle/>
          <a:p>
            <a:r>
              <a:rPr lang="en-GB" dirty="0" smtClean="0"/>
              <a:t>Psychological factors influencing physical activity (cont.)</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b="1" dirty="0" smtClean="0"/>
              <a:t>Cross-sectional design </a:t>
            </a:r>
            <a:r>
              <a:rPr lang="en-GB" dirty="0" smtClean="0"/>
              <a:t>used to investigate exercise\obesity (compare obese </a:t>
            </a:r>
            <a:r>
              <a:rPr lang="en-GB" dirty="0" err="1" smtClean="0"/>
              <a:t>vs</a:t>
            </a:r>
            <a:r>
              <a:rPr lang="en-GB" dirty="0" smtClean="0"/>
              <a:t> non-obese people)</a:t>
            </a:r>
          </a:p>
          <a:p>
            <a:r>
              <a:rPr lang="en-GB" dirty="0" err="1" smtClean="0"/>
              <a:t>Bullen</a:t>
            </a:r>
            <a:r>
              <a:rPr lang="en-GB" dirty="0" smtClean="0"/>
              <a:t> et al (1964) used time-lapse photography  to observe obese </a:t>
            </a:r>
            <a:r>
              <a:rPr lang="en-GB" dirty="0" err="1" smtClean="0"/>
              <a:t>vs</a:t>
            </a:r>
            <a:r>
              <a:rPr lang="en-GB" dirty="0" smtClean="0"/>
              <a:t> normal-weight girls on summer camp</a:t>
            </a:r>
          </a:p>
          <a:p>
            <a:pPr lvl="1"/>
            <a:r>
              <a:rPr lang="en-GB" dirty="0" smtClean="0"/>
              <a:t>Obese girls spent more time floating than swimming</a:t>
            </a:r>
          </a:p>
          <a:p>
            <a:pPr lvl="1"/>
            <a:r>
              <a:rPr lang="en-GB" dirty="0" smtClean="0"/>
              <a:t>Obese girls were inactive for 77% of time when playing tennis (</a:t>
            </a:r>
            <a:r>
              <a:rPr lang="en-GB" dirty="0" err="1" smtClean="0"/>
              <a:t>vs</a:t>
            </a:r>
            <a:r>
              <a:rPr lang="en-GB" dirty="0" smtClean="0"/>
              <a:t> 56% normal weight girls)</a:t>
            </a:r>
          </a:p>
        </p:txBody>
      </p:sp>
      <p:sp>
        <p:nvSpPr>
          <p:cNvPr id="3" name="Title 2"/>
          <p:cNvSpPr>
            <a:spLocks noGrp="1"/>
          </p:cNvSpPr>
          <p:nvPr>
            <p:ph type="title"/>
          </p:nvPr>
        </p:nvSpPr>
        <p:spPr/>
        <p:txBody>
          <a:bodyPr>
            <a:normAutofit fontScale="90000"/>
          </a:bodyPr>
          <a:lstStyle/>
          <a:p>
            <a:r>
              <a:rPr lang="en-GB" dirty="0" smtClean="0"/>
              <a:t>Psychological factors influencing physical activity (cont.)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Biological explanations of obesity</a:t>
            </a:r>
            <a:endParaRPr lang="en-GB" dirty="0"/>
          </a:p>
        </p:txBody>
      </p:sp>
      <p:sp>
        <p:nvSpPr>
          <p:cNvPr id="3" name="Text Placeholder 2"/>
          <p:cNvSpPr>
            <a:spLocks noGrp="1"/>
          </p:cNvSpPr>
          <p:nvPr>
            <p:ph type="body" idx="1"/>
          </p:nvPr>
        </p:nvSpPr>
        <p:spPr/>
        <p:txBody>
          <a:bodyPr/>
          <a:lstStyle/>
          <a:p>
            <a:pPr>
              <a:buFont typeface="Arial" pitchFamily="34" charset="0"/>
              <a:buChar char="•"/>
            </a:pPr>
            <a:r>
              <a:rPr lang="en-GB" dirty="0" smtClean="0"/>
              <a:t>Genetic theories</a:t>
            </a:r>
          </a:p>
          <a:p>
            <a:pPr>
              <a:buFont typeface="Arial" pitchFamily="34" charset="0"/>
              <a:buChar char="•"/>
            </a:pPr>
            <a:r>
              <a:rPr lang="en-GB" dirty="0" smtClean="0"/>
              <a:t>Neural model of obesity</a:t>
            </a:r>
          </a:p>
          <a:p>
            <a:pPr>
              <a:buFont typeface="Arial" pitchFamily="34" charset="0"/>
              <a:buChar char="•"/>
            </a:pPr>
            <a:r>
              <a:rPr lang="en-GB" dirty="0" smtClean="0"/>
              <a:t>Evolutionary model of obesity</a:t>
            </a:r>
          </a:p>
          <a:p>
            <a:pPr>
              <a:buFont typeface="Arial" pitchFamily="34" charset="0"/>
              <a:buChar char="•"/>
            </a:pP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Genetic theories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Family clusters</a:t>
            </a:r>
          </a:p>
          <a:p>
            <a:pPr lvl="1"/>
            <a:r>
              <a:rPr lang="en-GB" dirty="0" smtClean="0"/>
              <a:t>If one parent is obese, 40% chance of child being obese</a:t>
            </a:r>
          </a:p>
          <a:p>
            <a:pPr lvl="1"/>
            <a:r>
              <a:rPr lang="en-GB" dirty="0" smtClean="0"/>
              <a:t>If both parents are obese, 80%</a:t>
            </a:r>
          </a:p>
          <a:p>
            <a:pPr lvl="1"/>
            <a:r>
              <a:rPr lang="en-GB" dirty="0" smtClean="0"/>
              <a:t>Probability of thin parents producing obese offspring is only 7%!</a:t>
            </a:r>
          </a:p>
          <a:p>
            <a:r>
              <a:rPr lang="en-GB" dirty="0" smtClean="0"/>
              <a:t>Twin studies</a:t>
            </a:r>
          </a:p>
          <a:p>
            <a:pPr lvl="1"/>
            <a:r>
              <a:rPr lang="en-GB" dirty="0" smtClean="0"/>
              <a:t>MZ twins reared separately are more similar in weight than DZ twins reared together!!!</a:t>
            </a:r>
          </a:p>
          <a:p>
            <a:pPr lvl="1"/>
            <a:r>
              <a:rPr lang="en-GB" dirty="0" err="1" smtClean="0"/>
              <a:t>Stunkard</a:t>
            </a:r>
            <a:r>
              <a:rPr lang="en-GB" dirty="0" smtClean="0"/>
              <a:t> et al (1990) examined the BMI of 93 pairs of MZ twins reared apart and found that genetic factors accounted for 66-70% of variance in body weight</a:t>
            </a:r>
          </a:p>
          <a:p>
            <a:pPr lvl="1"/>
            <a:r>
              <a:rPr lang="en-GB" dirty="0" smtClean="0"/>
              <a:t>HOWEVER, role of genetics seems stronger in lighter twin pairs than in heavier ones</a:t>
            </a:r>
          </a:p>
          <a:p>
            <a:r>
              <a:rPr lang="en-GB" dirty="0" smtClean="0"/>
              <a:t>Metabolic rate theory</a:t>
            </a:r>
          </a:p>
          <a:p>
            <a:pPr lvl="1"/>
            <a:r>
              <a:rPr lang="en-GB" dirty="0" smtClean="0"/>
              <a:t>‘resting metabolic rate’ s highly inheritable</a:t>
            </a:r>
          </a:p>
          <a:p>
            <a:pPr lvl="1"/>
            <a:r>
              <a:rPr lang="en-GB" dirty="0" err="1" smtClean="0"/>
              <a:t>Tataranni</a:t>
            </a:r>
            <a:r>
              <a:rPr lang="en-GB" dirty="0" smtClean="0"/>
              <a:t> et al (2003) – page 185 </a:t>
            </a:r>
            <a:r>
              <a:rPr lang="en-GB" smtClean="0"/>
              <a:t>book- study on Pima Indians</a:t>
            </a:r>
            <a:endParaRPr lang="en-GB" dirty="0" smtClean="0"/>
          </a:p>
          <a:p>
            <a:r>
              <a:rPr lang="en-GB" dirty="0" smtClean="0"/>
              <a:t>Appetite regulation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1 in 2 adults in the US were either overweight or obese in the 1990s (</a:t>
            </a:r>
            <a:r>
              <a:rPr lang="en-GB" dirty="0" err="1" smtClean="0"/>
              <a:t>Tataranni</a:t>
            </a:r>
            <a:r>
              <a:rPr lang="en-GB" dirty="0" smtClean="0"/>
              <a:t>, 2000)</a:t>
            </a:r>
          </a:p>
          <a:p>
            <a:r>
              <a:rPr lang="en-GB" dirty="0" smtClean="0"/>
              <a:t>In the UK there is an upward trend in obesity</a:t>
            </a:r>
          </a:p>
          <a:p>
            <a:pPr lvl="1"/>
            <a:r>
              <a:rPr lang="en-GB" dirty="0" smtClean="0"/>
              <a:t>1\2 women and 2\3 men are either overweight or obese</a:t>
            </a:r>
          </a:p>
          <a:p>
            <a:r>
              <a:rPr lang="en-GB" dirty="0" smtClean="0"/>
              <a:t>Obesity shortens life by an average of 9 years (National Adult Office, 2001)</a:t>
            </a:r>
          </a:p>
          <a:p>
            <a:r>
              <a:rPr lang="en-GB" dirty="0" err="1" smtClean="0"/>
              <a:t>Mokdad</a:t>
            </a:r>
            <a:r>
              <a:rPr lang="en-GB" dirty="0" smtClean="0"/>
              <a:t> et al (1999) refer to an “obesity epidemic”</a:t>
            </a:r>
          </a:p>
          <a:p>
            <a:endParaRPr lang="en-GB" dirty="0" smtClean="0"/>
          </a:p>
        </p:txBody>
      </p:sp>
      <p:sp>
        <p:nvSpPr>
          <p:cNvPr id="3" name="Title 2"/>
          <p:cNvSpPr>
            <a:spLocks noGrp="1"/>
          </p:cNvSpPr>
          <p:nvPr>
            <p:ph type="title"/>
          </p:nvPr>
        </p:nvSpPr>
        <p:spPr/>
        <p:txBody>
          <a:bodyPr/>
          <a:lstStyle/>
          <a:p>
            <a:r>
              <a:rPr lang="en-GB" dirty="0" smtClean="0"/>
              <a:t>Obesity – the facts</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Appetite control may depend on a genetic predisposition</a:t>
            </a:r>
          </a:p>
          <a:p>
            <a:r>
              <a:rPr lang="en-GB" dirty="0" smtClean="0"/>
              <a:t>A gene connected with profound obesity in small animals has been identified BUT still unclear for humans</a:t>
            </a:r>
          </a:p>
          <a:p>
            <a:r>
              <a:rPr lang="en-GB" dirty="0" smtClean="0"/>
              <a:t>Montague et al (1997) two children have been identified with a defect in their ‘ob gene’, which produces </a:t>
            </a:r>
            <a:r>
              <a:rPr lang="en-GB" dirty="0" err="1" smtClean="0"/>
              <a:t>leptin</a:t>
            </a:r>
            <a:r>
              <a:rPr lang="en-GB" dirty="0" smtClean="0"/>
              <a:t> </a:t>
            </a:r>
          </a:p>
          <a:p>
            <a:pPr lvl="1"/>
            <a:r>
              <a:rPr lang="en-GB" dirty="0" smtClean="0"/>
              <a:t>They were given daily injections of </a:t>
            </a:r>
            <a:r>
              <a:rPr lang="en-GB" dirty="0" err="1" smtClean="0"/>
              <a:t>leptin</a:t>
            </a:r>
            <a:endParaRPr lang="en-GB" dirty="0" smtClean="0"/>
          </a:p>
          <a:p>
            <a:pPr lvl="1"/>
            <a:r>
              <a:rPr lang="en-GB" dirty="0" smtClean="0"/>
              <a:t>They lost 1-2 kg per month</a:t>
            </a:r>
            <a:endParaRPr lang="en-GB" dirty="0"/>
          </a:p>
        </p:txBody>
      </p:sp>
      <p:sp>
        <p:nvSpPr>
          <p:cNvPr id="3" name="Title 2"/>
          <p:cNvSpPr>
            <a:spLocks noGrp="1"/>
          </p:cNvSpPr>
          <p:nvPr>
            <p:ph type="title"/>
          </p:nvPr>
        </p:nvSpPr>
        <p:spPr/>
        <p:txBody>
          <a:bodyPr>
            <a:normAutofit fontScale="90000"/>
          </a:bodyPr>
          <a:lstStyle/>
          <a:p>
            <a:r>
              <a:rPr lang="en-GB" dirty="0" smtClean="0"/>
              <a:t>Genetic theories – appetite regulation</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Possible </a:t>
            </a:r>
            <a:r>
              <a:rPr lang="en-GB" dirty="0" err="1" smtClean="0"/>
              <a:t>neurochemical</a:t>
            </a:r>
            <a:r>
              <a:rPr lang="en-GB" dirty="0" smtClean="0"/>
              <a:t> imbalances cause overeating</a:t>
            </a:r>
          </a:p>
          <a:p>
            <a:r>
              <a:rPr lang="en-GB" dirty="0" smtClean="0"/>
              <a:t>Recent research suggests that body fat might be an active organ and may trigger hunger itself</a:t>
            </a:r>
          </a:p>
          <a:p>
            <a:r>
              <a:rPr lang="en-GB" dirty="0" smtClean="0"/>
              <a:t>This would mean that once individuals start gaining excess weight, they then feel more hunger and become less sensitive to satiation signals</a:t>
            </a:r>
            <a:endParaRPr lang="en-GB" dirty="0"/>
          </a:p>
        </p:txBody>
      </p:sp>
      <p:sp>
        <p:nvSpPr>
          <p:cNvPr id="3" name="Title 2"/>
          <p:cNvSpPr>
            <a:spLocks noGrp="1"/>
          </p:cNvSpPr>
          <p:nvPr>
            <p:ph type="title"/>
          </p:nvPr>
        </p:nvSpPr>
        <p:spPr/>
        <p:txBody>
          <a:bodyPr/>
          <a:lstStyle/>
          <a:p>
            <a:r>
              <a:rPr lang="en-GB" dirty="0" smtClean="0"/>
              <a:t>Neural model of obesity</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GB" dirty="0" smtClean="0"/>
              <a:t>Could storing excess body fat be an adaptive response?</a:t>
            </a:r>
          </a:p>
          <a:p>
            <a:r>
              <a:rPr lang="en-GB" dirty="0" smtClean="0"/>
              <a:t>‘Thrifty gene’ hypothesis (James Neel)</a:t>
            </a:r>
          </a:p>
          <a:p>
            <a:r>
              <a:rPr lang="en-GB" dirty="0" smtClean="0">
                <a:hlinkClick r:id="rId2"/>
              </a:rPr>
              <a:t>http://www.independent.co.uk/news/science/scientists-link-obesity-to-thrifty-gene-of-our-ancestors-596874.html</a:t>
            </a:r>
            <a:r>
              <a:rPr lang="en-GB" dirty="0" smtClean="0"/>
              <a:t> </a:t>
            </a:r>
          </a:p>
          <a:p>
            <a:r>
              <a:rPr lang="en-GB" i="1" dirty="0" smtClean="0"/>
              <a:t>People from Africa, South-east Asia and Polynesia are especially prone to obesity because they are more likely to have inherited the genes that encourage the storage of fat, Jeffrey Friedman, an obesity specialist at the Rockefeller University in New York, writes in the journal Science.</a:t>
            </a:r>
          </a:p>
          <a:p>
            <a:r>
              <a:rPr lang="en-GB" dirty="0" smtClean="0"/>
              <a:t>Professor Friedman says that the difference in obesity rates between ethnic groups could have something to do with their respective genetic histories. "For people who lived in times of privation, such as hunter-gatherers, food was only sporadically available and the risk of famine was ever- present.</a:t>
            </a:r>
          </a:p>
          <a:p>
            <a:r>
              <a:rPr lang="en-GB" dirty="0" smtClean="0"/>
              <a:t>"In such an environment, genes that predispose to obesity increase energy stores and provide a survival advantage in times of famine. This is the so-called thrifty gene hypothesis," he says.</a:t>
            </a:r>
          </a:p>
          <a:p>
            <a:endParaRPr lang="en-GB" i="1" dirty="0"/>
          </a:p>
        </p:txBody>
      </p:sp>
      <p:sp>
        <p:nvSpPr>
          <p:cNvPr id="3" name="Title 2"/>
          <p:cNvSpPr>
            <a:spLocks noGrp="1"/>
          </p:cNvSpPr>
          <p:nvPr>
            <p:ph type="title"/>
          </p:nvPr>
        </p:nvSpPr>
        <p:spPr/>
        <p:txBody>
          <a:bodyPr/>
          <a:lstStyle/>
          <a:p>
            <a:r>
              <a:rPr lang="en-GB" dirty="0" smtClean="0"/>
              <a:t>Evolutionary model of obesity</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33754"/>
          </a:xfrm>
        </p:spPr>
        <p:txBody>
          <a:bodyPr>
            <a:normAutofit fontScale="85000" lnSpcReduction="10000"/>
          </a:bodyPr>
          <a:lstStyle/>
          <a:p>
            <a:pPr>
              <a:buNone/>
            </a:pPr>
            <a:r>
              <a:rPr lang="en-GB" dirty="0" smtClean="0"/>
              <a:t>+explain why obesity often runs in family</a:t>
            </a:r>
          </a:p>
          <a:p>
            <a:pPr>
              <a:buNone/>
            </a:pPr>
            <a:r>
              <a:rPr lang="en-GB" dirty="0" smtClean="0"/>
              <a:t>+simple, effective explanations</a:t>
            </a:r>
          </a:p>
          <a:p>
            <a:pPr>
              <a:buNone/>
            </a:pPr>
            <a:r>
              <a:rPr lang="en-GB" dirty="0" smtClean="0"/>
              <a:t>+there is evidence for certain ethnic groups being more predisposed to obesity</a:t>
            </a:r>
          </a:p>
          <a:p>
            <a:pPr>
              <a:buNone/>
            </a:pPr>
            <a:r>
              <a:rPr lang="en-GB" dirty="0" smtClean="0"/>
              <a:t>+reduce the risk of stigmatisation of obese individuals</a:t>
            </a:r>
          </a:p>
          <a:p>
            <a:pPr>
              <a:buNone/>
            </a:pPr>
            <a:r>
              <a:rPr lang="en-GB" dirty="0" smtClean="0"/>
              <a:t>-BUT might reduce effectiveness of dieting</a:t>
            </a:r>
          </a:p>
          <a:p>
            <a:pPr>
              <a:buNone/>
            </a:pPr>
            <a:r>
              <a:rPr lang="en-GB" dirty="0" smtClean="0"/>
              <a:t>-doesn’t explain why obesity is on the increase today, whereas our gene pool has remained constant</a:t>
            </a:r>
          </a:p>
          <a:p>
            <a:pPr>
              <a:buNone/>
            </a:pPr>
            <a:r>
              <a:rPr lang="en-GB" dirty="0" smtClean="0"/>
              <a:t>-doesn’t explain why geographical relocation to </a:t>
            </a:r>
            <a:r>
              <a:rPr lang="en-GB" dirty="0" err="1" smtClean="0"/>
              <a:t>obesogenic</a:t>
            </a:r>
            <a:r>
              <a:rPr lang="en-GB" dirty="0" smtClean="0"/>
              <a:t> environment often causes individuals to gain weight</a:t>
            </a:r>
          </a:p>
          <a:p>
            <a:pPr>
              <a:buNone/>
            </a:pPr>
            <a:r>
              <a:rPr lang="en-GB" dirty="0" smtClean="0"/>
              <a:t>-it is still unclear how genes are involved in obesity and to what extent...</a:t>
            </a:r>
            <a:endParaRPr lang="en-GB" dirty="0"/>
          </a:p>
        </p:txBody>
      </p:sp>
      <p:sp>
        <p:nvSpPr>
          <p:cNvPr id="3" name="Title 2"/>
          <p:cNvSpPr>
            <a:spLocks noGrp="1"/>
          </p:cNvSpPr>
          <p:nvPr>
            <p:ph type="title"/>
          </p:nvPr>
        </p:nvSpPr>
        <p:spPr/>
        <p:txBody>
          <a:bodyPr>
            <a:normAutofit fontScale="90000"/>
          </a:bodyPr>
          <a:lstStyle/>
          <a:p>
            <a:r>
              <a:rPr lang="en-GB" dirty="0" smtClean="0"/>
              <a:t>Biological explanations - evaluation</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Free will </a:t>
            </a:r>
            <a:r>
              <a:rPr lang="en-GB" dirty="0" err="1" smtClean="0"/>
              <a:t>vs</a:t>
            </a:r>
            <a:r>
              <a:rPr lang="en-GB" dirty="0" smtClean="0"/>
              <a:t> determinism</a:t>
            </a:r>
          </a:p>
          <a:p>
            <a:r>
              <a:rPr lang="en-GB" dirty="0" smtClean="0"/>
              <a:t>Nature </a:t>
            </a:r>
            <a:r>
              <a:rPr lang="en-GB" dirty="0" err="1" smtClean="0"/>
              <a:t>vs</a:t>
            </a:r>
            <a:r>
              <a:rPr lang="en-GB" dirty="0" smtClean="0"/>
              <a:t> nurture</a:t>
            </a:r>
          </a:p>
          <a:p>
            <a:r>
              <a:rPr lang="en-GB" dirty="0" smtClean="0"/>
              <a:t>Low </a:t>
            </a:r>
            <a:r>
              <a:rPr lang="en-GB" dirty="0" err="1" smtClean="0"/>
              <a:t>generalisability</a:t>
            </a:r>
            <a:r>
              <a:rPr lang="en-GB" dirty="0" smtClean="0"/>
              <a:t> of case studies</a:t>
            </a:r>
          </a:p>
          <a:p>
            <a:r>
              <a:rPr lang="en-GB" dirty="0" smtClean="0"/>
              <a:t>Issues of extrapolation</a:t>
            </a:r>
          </a:p>
          <a:p>
            <a:r>
              <a:rPr lang="en-GB" dirty="0" smtClean="0"/>
              <a:t>Compare biological approach to behaviourist, social learning, cognitive</a:t>
            </a:r>
            <a:endParaRPr lang="en-GB" dirty="0"/>
          </a:p>
        </p:txBody>
      </p:sp>
      <p:sp>
        <p:nvSpPr>
          <p:cNvPr id="3" name="Title 2"/>
          <p:cNvSpPr>
            <a:spLocks noGrp="1"/>
          </p:cNvSpPr>
          <p:nvPr>
            <p:ph type="title"/>
          </p:nvPr>
        </p:nvSpPr>
        <p:spPr/>
        <p:txBody>
          <a:bodyPr/>
          <a:lstStyle/>
          <a:p>
            <a:r>
              <a:rPr lang="en-GB" dirty="0" smtClean="0"/>
              <a:t>Biological explanations - IDAs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876630"/>
          </a:xfrm>
        </p:spPr>
        <p:txBody>
          <a:bodyPr/>
          <a:lstStyle/>
          <a:p>
            <a:r>
              <a:rPr lang="en-GB" dirty="0" smtClean="0"/>
              <a:t>The World Health Organization increases risks of</a:t>
            </a:r>
          </a:p>
          <a:p>
            <a:pPr lvl="1"/>
            <a:r>
              <a:rPr lang="en-GB" dirty="0" smtClean="0"/>
              <a:t>Type 2 diabetes</a:t>
            </a:r>
          </a:p>
          <a:p>
            <a:pPr lvl="1"/>
            <a:r>
              <a:rPr lang="en-GB" dirty="0" smtClean="0"/>
              <a:t>High blood pressure</a:t>
            </a:r>
          </a:p>
          <a:p>
            <a:pPr lvl="1"/>
            <a:r>
              <a:rPr lang="en-GB" dirty="0" smtClean="0"/>
              <a:t>Reduced life expectancy</a:t>
            </a:r>
          </a:p>
          <a:p>
            <a:r>
              <a:rPr lang="en-GB" dirty="0" err="1" smtClean="0"/>
              <a:t>Masso</a:t>
            </a:r>
            <a:r>
              <a:rPr lang="en-GB" dirty="0" smtClean="0"/>
              <a:t>-Gonzalez (2009) estimated the incidence of diabetes in the UK between 1996 and 2005</a:t>
            </a:r>
          </a:p>
          <a:p>
            <a:pPr lvl="1"/>
            <a:r>
              <a:rPr lang="en-GB" dirty="0" smtClean="0"/>
              <a:t>Type 1 was constant</a:t>
            </a:r>
          </a:p>
          <a:p>
            <a:pPr lvl="1"/>
            <a:r>
              <a:rPr lang="en-GB" dirty="0" smtClean="0"/>
              <a:t>Type 2 increased from 46% to 56%</a:t>
            </a:r>
            <a:endParaRPr lang="en-GB" dirty="0"/>
          </a:p>
        </p:txBody>
      </p:sp>
      <p:sp>
        <p:nvSpPr>
          <p:cNvPr id="3" name="Title 2"/>
          <p:cNvSpPr>
            <a:spLocks noGrp="1"/>
          </p:cNvSpPr>
          <p:nvPr>
            <p:ph type="title"/>
          </p:nvPr>
        </p:nvSpPr>
        <p:spPr/>
        <p:txBody>
          <a:bodyPr/>
          <a:lstStyle/>
          <a:p>
            <a:r>
              <a:rPr lang="en-GB" dirty="0" smtClean="0"/>
              <a:t>Obesity – the facts (cont.)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www.drsharma.ca/wp-content/uploads/sharma-obesity-waist-circumference.jpg"/>
          <p:cNvPicPr>
            <a:picLocks noChangeAspect="1" noChangeArrowheads="1"/>
          </p:cNvPicPr>
          <p:nvPr/>
        </p:nvPicPr>
        <p:blipFill>
          <a:blip r:embed="rId2" cstate="print"/>
          <a:srcRect/>
          <a:stretch>
            <a:fillRect/>
          </a:stretch>
        </p:blipFill>
        <p:spPr bwMode="auto">
          <a:xfrm>
            <a:off x="3286116" y="3500438"/>
            <a:ext cx="2765342" cy="2857520"/>
          </a:xfrm>
          <a:prstGeom prst="rect">
            <a:avLst/>
          </a:prstGeom>
          <a:noFill/>
        </p:spPr>
      </p:pic>
      <p:sp>
        <p:nvSpPr>
          <p:cNvPr id="2" name="Content Placeholder 1"/>
          <p:cNvSpPr>
            <a:spLocks noGrp="1"/>
          </p:cNvSpPr>
          <p:nvPr>
            <p:ph idx="1"/>
          </p:nvPr>
        </p:nvSpPr>
        <p:spPr>
          <a:xfrm>
            <a:off x="457200" y="1481329"/>
            <a:ext cx="8229600" cy="1804796"/>
          </a:xfrm>
        </p:spPr>
        <p:txBody>
          <a:bodyPr/>
          <a:lstStyle/>
          <a:p>
            <a:r>
              <a:rPr lang="en-GB" dirty="0" smtClean="0"/>
              <a:t>Most common ways to define obesity are </a:t>
            </a:r>
          </a:p>
          <a:p>
            <a:pPr lvl="1"/>
            <a:r>
              <a:rPr lang="en-GB" dirty="0" smtClean="0"/>
              <a:t>BMI (Body Mass Index) </a:t>
            </a:r>
          </a:p>
          <a:p>
            <a:pPr lvl="1"/>
            <a:r>
              <a:rPr lang="en-GB" dirty="0" smtClean="0"/>
              <a:t>Waist circumference</a:t>
            </a:r>
          </a:p>
          <a:p>
            <a:pPr lvl="1"/>
            <a:r>
              <a:rPr lang="en-GB" dirty="0" smtClean="0"/>
              <a:t>Measuring thickness of fatty tissue using callipers</a:t>
            </a:r>
          </a:p>
        </p:txBody>
      </p:sp>
      <p:sp>
        <p:nvSpPr>
          <p:cNvPr id="3" name="Title 2"/>
          <p:cNvSpPr>
            <a:spLocks noGrp="1"/>
          </p:cNvSpPr>
          <p:nvPr>
            <p:ph type="title"/>
          </p:nvPr>
        </p:nvSpPr>
        <p:spPr/>
        <p:txBody>
          <a:bodyPr/>
          <a:lstStyle/>
          <a:p>
            <a:r>
              <a:rPr lang="en-GB" dirty="0" smtClean="0"/>
              <a:t>What is obesity?</a:t>
            </a:r>
            <a:endParaRPr lang="en-GB" dirty="0"/>
          </a:p>
        </p:txBody>
      </p:sp>
      <p:pic>
        <p:nvPicPr>
          <p:cNvPr id="2050" name="Picture 2" descr="http://1.bp.blogspot.com/_AD2_MB1zg5o/RvyldSw9GzI/AAAAAAAAAFg/eiqz_8VHcj4/s400/diabetes_BMI_chart.gif"/>
          <p:cNvPicPr>
            <a:picLocks noChangeAspect="1" noChangeArrowheads="1"/>
          </p:cNvPicPr>
          <p:nvPr/>
        </p:nvPicPr>
        <p:blipFill>
          <a:blip r:embed="rId3" cstate="print"/>
          <a:srcRect/>
          <a:stretch>
            <a:fillRect/>
          </a:stretch>
        </p:blipFill>
        <p:spPr bwMode="auto">
          <a:xfrm>
            <a:off x="5715008" y="3571875"/>
            <a:ext cx="3143250" cy="3286125"/>
          </a:xfrm>
          <a:prstGeom prst="rect">
            <a:avLst/>
          </a:prstGeom>
          <a:noFill/>
        </p:spPr>
      </p:pic>
      <p:pic>
        <p:nvPicPr>
          <p:cNvPr id="2054" name="Picture 6" descr="http://munfitnessblog.com/wp-content/uploads/2007/10/skinfold-calipers.jpg"/>
          <p:cNvPicPr>
            <a:picLocks noChangeAspect="1" noChangeArrowheads="1"/>
          </p:cNvPicPr>
          <p:nvPr/>
        </p:nvPicPr>
        <p:blipFill>
          <a:blip r:embed="rId4" cstate="print"/>
          <a:srcRect/>
          <a:stretch>
            <a:fillRect/>
          </a:stretch>
        </p:blipFill>
        <p:spPr bwMode="auto">
          <a:xfrm>
            <a:off x="0" y="3143248"/>
            <a:ext cx="3428992" cy="2743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BMI is calculated dividing a person’s weight by their height squared</a:t>
            </a:r>
          </a:p>
          <a:p>
            <a:r>
              <a:rPr lang="en-GB" dirty="0" smtClean="0"/>
              <a:t>BMI of less than 18.5=underweight</a:t>
            </a:r>
          </a:p>
          <a:p>
            <a:r>
              <a:rPr lang="en-GB" dirty="0" smtClean="0"/>
              <a:t>BMI over 25=overweight</a:t>
            </a:r>
          </a:p>
          <a:p>
            <a:r>
              <a:rPr lang="en-GB" dirty="0" smtClean="0"/>
              <a:t>BMI over 30=obese</a:t>
            </a:r>
          </a:p>
          <a:p>
            <a:r>
              <a:rPr lang="en-GB" dirty="0" smtClean="0"/>
              <a:t>BMI over 40=morbidly obese</a:t>
            </a:r>
          </a:p>
          <a:p>
            <a:r>
              <a:rPr lang="en-GB" dirty="0" smtClean="0">
                <a:hlinkClick r:id="rId2"/>
              </a:rPr>
              <a:t>http://www.nhlbisupport.com/bmi/</a:t>
            </a:r>
            <a:r>
              <a:rPr lang="en-GB" dirty="0" smtClean="0"/>
              <a:t> </a:t>
            </a:r>
          </a:p>
          <a:p>
            <a:r>
              <a:rPr lang="en-GB" dirty="0" smtClean="0"/>
              <a:t>ISSUES with BMI: </a:t>
            </a:r>
            <a:r>
              <a:rPr lang="en-GB" u="sng" dirty="0" smtClean="0"/>
              <a:t>doesn’t take into account the ration between fat and muscle</a:t>
            </a:r>
          </a:p>
          <a:p>
            <a:endParaRPr lang="en-GB" dirty="0"/>
          </a:p>
        </p:txBody>
      </p:sp>
      <p:sp>
        <p:nvSpPr>
          <p:cNvPr id="3" name="Title 2"/>
          <p:cNvSpPr>
            <a:spLocks noGrp="1"/>
          </p:cNvSpPr>
          <p:nvPr>
            <p:ph type="title"/>
          </p:nvPr>
        </p:nvSpPr>
        <p:spPr/>
        <p:txBody>
          <a:bodyPr/>
          <a:lstStyle/>
          <a:p>
            <a:r>
              <a:rPr lang="en-GB" dirty="0" smtClean="0"/>
              <a:t>BMI (Body Mass Index)</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3108" y="1500174"/>
            <a:ext cx="4910319" cy="341632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Psychological </a:t>
            </a:r>
          </a:p>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Explanations</a:t>
            </a:r>
          </a:p>
          <a:p>
            <a:pPr algn="ct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 obesity</a:t>
            </a: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p>
          <a:p>
            <a:pPr algn="ct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Emotional and restrained eating</a:t>
            </a:r>
          </a:p>
          <a:p>
            <a:r>
              <a:rPr lang="en-GB" dirty="0" smtClean="0"/>
              <a:t>Binge-eating disorder</a:t>
            </a:r>
          </a:p>
          <a:p>
            <a:r>
              <a:rPr lang="en-GB" dirty="0" smtClean="0"/>
              <a:t>Food addiction</a:t>
            </a:r>
          </a:p>
          <a:p>
            <a:r>
              <a:rPr lang="en-GB" dirty="0" smtClean="0"/>
              <a:t>Night eating syndrome</a:t>
            </a:r>
          </a:p>
          <a:p>
            <a:r>
              <a:rPr lang="en-GB" dirty="0" smtClean="0"/>
              <a:t>Psychological factors affecting physical activity</a:t>
            </a:r>
            <a:endParaRPr lang="en-GB" dirty="0"/>
          </a:p>
        </p:txBody>
      </p:sp>
      <p:sp>
        <p:nvSpPr>
          <p:cNvPr id="3" name="Title 2"/>
          <p:cNvSpPr>
            <a:spLocks noGrp="1"/>
          </p:cNvSpPr>
          <p:nvPr>
            <p:ph type="title"/>
          </p:nvPr>
        </p:nvSpPr>
        <p:spPr/>
        <p:txBody>
          <a:bodyPr>
            <a:normAutofit fontScale="90000"/>
          </a:bodyPr>
          <a:lstStyle/>
          <a:p>
            <a:r>
              <a:rPr lang="en-GB" dirty="0" smtClean="0"/>
              <a:t>Psychological explanations to obesity</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90944"/>
          </a:xfrm>
        </p:spPr>
        <p:txBody>
          <a:bodyPr>
            <a:normAutofit fontScale="77500" lnSpcReduction="20000"/>
          </a:bodyPr>
          <a:lstStyle/>
          <a:p>
            <a:r>
              <a:rPr lang="en-GB" dirty="0" smtClean="0"/>
              <a:t>Behaviourist explanation: food is associated with stress control</a:t>
            </a:r>
          </a:p>
          <a:p>
            <a:r>
              <a:rPr lang="en-GB" dirty="0" smtClean="0"/>
              <a:t>Emotional arousal =&gt;</a:t>
            </a:r>
            <a:r>
              <a:rPr lang="en-GB" dirty="0" err="1" smtClean="0"/>
              <a:t>dishinibition</a:t>
            </a:r>
            <a:r>
              <a:rPr lang="en-GB" dirty="0" smtClean="0"/>
              <a:t> of restraint=&gt;emotional eating</a:t>
            </a:r>
          </a:p>
          <a:p>
            <a:r>
              <a:rPr lang="en-GB" dirty="0" smtClean="0"/>
              <a:t>Heatherton (1993) suggests that overeating constitutes an escape from self-awareness in response to emotional pain</a:t>
            </a:r>
          </a:p>
          <a:p>
            <a:r>
              <a:rPr lang="en-GB" dirty="0" smtClean="0"/>
              <a:t>Emotionality theory of obesity (</a:t>
            </a:r>
            <a:r>
              <a:rPr lang="en-GB" dirty="0" err="1" smtClean="0"/>
              <a:t>Schachter</a:t>
            </a:r>
            <a:r>
              <a:rPr lang="en-GB" dirty="0" smtClean="0"/>
              <a:t>, 1968)</a:t>
            </a:r>
          </a:p>
          <a:p>
            <a:pPr lvl="1"/>
            <a:r>
              <a:rPr lang="en-GB" dirty="0" smtClean="0"/>
              <a:t>People who become obese eat for emotional reasons</a:t>
            </a:r>
          </a:p>
          <a:p>
            <a:pPr lvl="1"/>
            <a:r>
              <a:rPr lang="en-GB" dirty="0" smtClean="0"/>
              <a:t>Thin people eat for hunger</a:t>
            </a:r>
          </a:p>
          <a:p>
            <a:r>
              <a:rPr lang="en-GB" dirty="0" smtClean="0"/>
              <a:t>Overeating (</a:t>
            </a:r>
            <a:r>
              <a:rPr lang="en-GB" b="1" dirty="0" err="1" smtClean="0"/>
              <a:t>hyperphagia</a:t>
            </a:r>
            <a:r>
              <a:rPr lang="en-GB" dirty="0" smtClean="0"/>
              <a:t>) and under-eating (</a:t>
            </a:r>
            <a:r>
              <a:rPr lang="en-GB" b="1" dirty="0" err="1" smtClean="0"/>
              <a:t>hypophagia</a:t>
            </a:r>
            <a:r>
              <a:rPr lang="en-GB" dirty="0" smtClean="0"/>
              <a:t>) were also considered a way of managing emotions by Bruch (1965)</a:t>
            </a:r>
          </a:p>
          <a:p>
            <a:r>
              <a:rPr lang="en-GB" dirty="0" smtClean="0"/>
              <a:t>‘Restraint theory’ (</a:t>
            </a:r>
            <a:r>
              <a:rPr lang="en-GB" dirty="0" err="1" smtClean="0"/>
              <a:t>Herman&amp;Mack</a:t>
            </a:r>
            <a:r>
              <a:rPr lang="en-GB" dirty="0" smtClean="0"/>
              <a:t>) shows how overeating might actually be caused by </a:t>
            </a:r>
            <a:r>
              <a:rPr lang="en-GB" dirty="0" err="1" smtClean="0"/>
              <a:t>restained</a:t>
            </a:r>
            <a:r>
              <a:rPr lang="en-GB" dirty="0" smtClean="0"/>
              <a:t> eating</a:t>
            </a:r>
          </a:p>
          <a:p>
            <a:r>
              <a:rPr lang="en-GB" dirty="0" smtClean="0"/>
              <a:t>Psychodynamic: denial – “theory of ironic processes of mental control” (Wagner,1994) – WHITE BEAR!</a:t>
            </a:r>
          </a:p>
          <a:p>
            <a:endParaRPr lang="en-GB" dirty="0" smtClean="0"/>
          </a:p>
          <a:p>
            <a:endParaRPr lang="en-GB" dirty="0" smtClean="0"/>
          </a:p>
          <a:p>
            <a:endParaRPr lang="en-GB" dirty="0" smtClean="0"/>
          </a:p>
          <a:p>
            <a:pPr lvl="1"/>
            <a:endParaRPr lang="en-GB" dirty="0" smtClean="0"/>
          </a:p>
          <a:p>
            <a:endParaRPr lang="en-GB" dirty="0" smtClean="0"/>
          </a:p>
          <a:p>
            <a:endParaRPr lang="en-GB" dirty="0"/>
          </a:p>
        </p:txBody>
      </p:sp>
      <p:sp>
        <p:nvSpPr>
          <p:cNvPr id="3" name="Title 2"/>
          <p:cNvSpPr>
            <a:spLocks noGrp="1"/>
          </p:cNvSpPr>
          <p:nvPr>
            <p:ph type="title"/>
          </p:nvPr>
        </p:nvSpPr>
        <p:spPr>
          <a:xfrm>
            <a:off x="500034" y="285728"/>
            <a:ext cx="8229600" cy="1143000"/>
          </a:xfrm>
        </p:spPr>
        <p:txBody>
          <a:bodyPr>
            <a:normAutofit fontScale="90000"/>
          </a:bodyPr>
          <a:lstStyle/>
          <a:p>
            <a:r>
              <a:rPr lang="en-GB" dirty="0" smtClean="0"/>
              <a:t>Emotional and restrained eating</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596" y="1481328"/>
            <a:ext cx="8258204" cy="4948068"/>
          </a:xfrm>
        </p:spPr>
        <p:txBody>
          <a:bodyPr>
            <a:normAutofit lnSpcReduction="10000"/>
          </a:bodyPr>
          <a:lstStyle/>
          <a:p>
            <a:pPr>
              <a:buNone/>
            </a:pPr>
            <a:r>
              <a:rPr lang="en-GB" dirty="0" smtClean="0"/>
              <a:t>+</a:t>
            </a:r>
            <a:r>
              <a:rPr lang="en-GB" dirty="0" err="1" smtClean="0"/>
              <a:t>Polivy&amp;Herman</a:t>
            </a:r>
            <a:r>
              <a:rPr lang="en-GB" dirty="0" smtClean="0"/>
              <a:t> (1999) told women they had passed\failed a cognitive test – those who had failed chose to eat as much as they liked</a:t>
            </a:r>
          </a:p>
          <a:p>
            <a:pPr>
              <a:buNone/>
            </a:pPr>
            <a:r>
              <a:rPr lang="en-GB" dirty="0" smtClean="0"/>
              <a:t>-there is contrasting evidence on the link between stress and eating</a:t>
            </a:r>
          </a:p>
          <a:p>
            <a:pPr>
              <a:buNone/>
            </a:pPr>
            <a:r>
              <a:rPr lang="en-GB" dirty="0" smtClean="0"/>
              <a:t>+</a:t>
            </a:r>
            <a:r>
              <a:rPr lang="en-GB" dirty="0" err="1" smtClean="0"/>
              <a:t>Verplanken</a:t>
            </a:r>
            <a:r>
              <a:rPr lang="en-GB" dirty="0" smtClean="0"/>
              <a:t> et al. (2005) </a:t>
            </a:r>
            <a:r>
              <a:rPr lang="en-GB" dirty="0" err="1" smtClean="0"/>
              <a:t>correlational</a:t>
            </a:r>
            <a:r>
              <a:rPr lang="en-GB" dirty="0" smtClean="0"/>
              <a:t> analysis on mood, impulse buying and snack consumption</a:t>
            </a:r>
          </a:p>
          <a:p>
            <a:pPr lvl="1"/>
            <a:r>
              <a:rPr lang="en-GB" dirty="0" smtClean="0"/>
              <a:t>Those with low self-esteem were more likely to impulse buy and also consume snacks</a:t>
            </a:r>
          </a:p>
          <a:p>
            <a:pPr lvl="1"/>
            <a:r>
              <a:rPr lang="en-GB" dirty="0" smtClean="0"/>
              <a:t>Possibly this behaviour is an attempt to cope with the emotional distress caused by low self-esteem</a:t>
            </a:r>
          </a:p>
          <a:p>
            <a:pPr>
              <a:buNone/>
            </a:pPr>
            <a:endParaRPr lang="en-GB" dirty="0" smtClean="0"/>
          </a:p>
          <a:p>
            <a:pPr lvl="1">
              <a:buNone/>
            </a:pPr>
            <a:endParaRPr lang="en-GB" dirty="0" smtClean="0"/>
          </a:p>
          <a:p>
            <a:pPr>
              <a:buNone/>
            </a:pPr>
            <a:endParaRPr lang="en-GB" dirty="0" smtClean="0"/>
          </a:p>
          <a:p>
            <a:endParaRPr lang="en-GB" dirty="0"/>
          </a:p>
        </p:txBody>
      </p:sp>
      <p:sp>
        <p:nvSpPr>
          <p:cNvPr id="3" name="Title 2"/>
          <p:cNvSpPr>
            <a:spLocks noGrp="1"/>
          </p:cNvSpPr>
          <p:nvPr>
            <p:ph type="title"/>
          </p:nvPr>
        </p:nvSpPr>
        <p:spPr/>
        <p:txBody>
          <a:bodyPr>
            <a:normAutofit fontScale="90000"/>
          </a:bodyPr>
          <a:lstStyle/>
          <a:p>
            <a:r>
              <a:rPr lang="en-GB" dirty="0" smtClean="0"/>
              <a:t>Emotional and restrained eating - evaluation</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231</TotalTime>
  <Words>1607</Words>
  <Application>Microsoft Office PowerPoint</Application>
  <PresentationFormat>On-screen Show (4:3)</PresentationFormat>
  <Paragraphs>169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OBESITY</vt:lpstr>
      <vt:lpstr>Obesity – the facts</vt:lpstr>
      <vt:lpstr>Obesity – the facts (cont.)</vt:lpstr>
      <vt:lpstr>What is obesity?</vt:lpstr>
      <vt:lpstr>BMI (Body Mass Index)</vt:lpstr>
      <vt:lpstr>PowerPoint Presentation</vt:lpstr>
      <vt:lpstr>Psychological explanations to obesity</vt:lpstr>
      <vt:lpstr>Emotional and restrained eating</vt:lpstr>
      <vt:lpstr>Emotional and restrained eating - evaluation</vt:lpstr>
      <vt:lpstr>Emotional and restrained eating – evaluation (cont.)</vt:lpstr>
      <vt:lpstr>Emotional and restrained eating –IDAs and AO3s</vt:lpstr>
      <vt:lpstr>Binge-eating disorder</vt:lpstr>
      <vt:lpstr>Food addiction</vt:lpstr>
      <vt:lpstr>Night eating syndrome (NES)</vt:lpstr>
      <vt:lpstr>Psychological factors influencing physical activity</vt:lpstr>
      <vt:lpstr>Psychological factors influencing physical activity (cont.)</vt:lpstr>
      <vt:lpstr>Psychological factors influencing physical activity (cont.)</vt:lpstr>
      <vt:lpstr>Biological explanations of obesity</vt:lpstr>
      <vt:lpstr>Genetic theories</vt:lpstr>
      <vt:lpstr>Genetic theories – appetite regulation</vt:lpstr>
      <vt:lpstr>Neural model of obesity</vt:lpstr>
      <vt:lpstr>Evolutionary model of obesity</vt:lpstr>
      <vt:lpstr>Biological explanations - evaluation</vt:lpstr>
      <vt:lpstr>Biological explanations - IDAs</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Shamas</dc:creator>
  <cp:lastModifiedBy>KRimington</cp:lastModifiedBy>
  <cp:revision>36</cp:revision>
  <dcterms:created xsi:type="dcterms:W3CDTF">2009-10-11T18:38:11Z</dcterms:created>
  <dcterms:modified xsi:type="dcterms:W3CDTF">2012-05-31T08:56:06Z</dcterms:modified>
</cp:coreProperties>
</file>